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9" r:id="rId2"/>
  </p:sldMasterIdLst>
  <p:notesMasterIdLst>
    <p:notesMasterId r:id="rId39"/>
  </p:notesMasterIdLst>
  <p:handoutMasterIdLst>
    <p:handoutMasterId r:id="rId40"/>
  </p:handoutMasterIdLst>
  <p:sldIdLst>
    <p:sldId id="256" r:id="rId3"/>
    <p:sldId id="301" r:id="rId4"/>
    <p:sldId id="257" r:id="rId5"/>
    <p:sldId id="259" r:id="rId6"/>
    <p:sldId id="260" r:id="rId7"/>
    <p:sldId id="262" r:id="rId8"/>
    <p:sldId id="303" r:id="rId9"/>
    <p:sldId id="313" r:id="rId10"/>
    <p:sldId id="336" r:id="rId11"/>
    <p:sldId id="335" r:id="rId12"/>
    <p:sldId id="304" r:id="rId13"/>
    <p:sldId id="306" r:id="rId14"/>
    <p:sldId id="305" r:id="rId15"/>
    <p:sldId id="307" r:id="rId16"/>
    <p:sldId id="302" r:id="rId17"/>
    <p:sldId id="308" r:id="rId18"/>
    <p:sldId id="309" r:id="rId19"/>
    <p:sldId id="310" r:id="rId20"/>
    <p:sldId id="311" r:id="rId21"/>
    <p:sldId id="315" r:id="rId22"/>
    <p:sldId id="316" r:id="rId23"/>
    <p:sldId id="317" r:id="rId24"/>
    <p:sldId id="318" r:id="rId25"/>
    <p:sldId id="319" r:id="rId26"/>
    <p:sldId id="321" r:id="rId27"/>
    <p:sldId id="324" r:id="rId28"/>
    <p:sldId id="334" r:id="rId29"/>
    <p:sldId id="322" r:id="rId30"/>
    <p:sldId id="331" r:id="rId31"/>
    <p:sldId id="330" r:id="rId32"/>
    <p:sldId id="332" r:id="rId33"/>
    <p:sldId id="323" r:id="rId34"/>
    <p:sldId id="333" r:id="rId35"/>
    <p:sldId id="325" r:id="rId36"/>
    <p:sldId id="329" r:id="rId37"/>
    <p:sldId id="25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E6771DE-86A0-442A-8C21-44204F452BA1}">
          <p14:sldIdLst>
            <p14:sldId id="256"/>
            <p14:sldId id="301"/>
            <p14:sldId id="257"/>
            <p14:sldId id="259"/>
            <p14:sldId id="260"/>
            <p14:sldId id="262"/>
          </p14:sldIdLst>
        </p14:section>
        <p14:section name="Modellazione" id="{4ACE86A7-05BA-455E-BCF5-37BD8891CC7E}">
          <p14:sldIdLst>
            <p14:sldId id="303"/>
            <p14:sldId id="313"/>
            <p14:sldId id="336"/>
            <p14:sldId id="335"/>
            <p14:sldId id="304"/>
            <p14:sldId id="306"/>
            <p14:sldId id="305"/>
            <p14:sldId id="307"/>
          </p14:sldIdLst>
        </p14:section>
        <p14:section name="Attività sperimentale" id="{0FDD544A-71CB-44AD-88D0-9D1BE790EC06}">
          <p14:sldIdLst>
            <p14:sldId id="302"/>
            <p14:sldId id="308"/>
            <p14:sldId id="309"/>
            <p14:sldId id="310"/>
            <p14:sldId id="311"/>
            <p14:sldId id="315"/>
            <p14:sldId id="316"/>
            <p14:sldId id="317"/>
            <p14:sldId id="318"/>
          </p14:sldIdLst>
        </p14:section>
        <p14:section name="Sistema reale SRT" id="{7D7692D1-B9CC-4F0C-BC1E-DB422476D682}">
          <p14:sldIdLst>
            <p14:sldId id="319"/>
            <p14:sldId id="321"/>
            <p14:sldId id="324"/>
            <p14:sldId id="334"/>
            <p14:sldId id="322"/>
            <p14:sldId id="331"/>
            <p14:sldId id="330"/>
            <p14:sldId id="332"/>
            <p14:sldId id="323"/>
            <p14:sldId id="333"/>
            <p14:sldId id="325"/>
          </p14:sldIdLst>
        </p14:section>
        <p14:section name="Conclusione" id="{A418C82C-88E2-40EA-83A4-6C9CA292637B}">
          <p14:sldIdLst>
            <p14:sldId id="329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5D0"/>
    <a:srgbClr val="C1B8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56" autoAdjust="0"/>
  </p:normalViewPr>
  <p:slideViewPr>
    <p:cSldViewPr snapToGrid="0">
      <p:cViewPr varScale="1">
        <p:scale>
          <a:sx n="80" d="100"/>
          <a:sy n="80" d="100"/>
        </p:scale>
        <p:origin x="22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03A57E-A717-497D-BC76-66BF226841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SETTORE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7B504-6780-48D1-A476-DD98FF00BA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643DF-E254-427A-83F3-06C6CA070A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D0CF0-AE6B-4342-9708-F0611AA570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4048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SETTORE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0882D-BB54-44D8-A2E3-D3A87B46C55A}" type="datetimeFigureOut">
              <a:rPr lang="en-GB" smtClean="0"/>
              <a:t>12/11/2021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E60E3-B91A-45F7-AA2C-C8FB258D8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8879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38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16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1065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441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20491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89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80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811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0088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1206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29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9896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8646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25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0368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668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870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06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709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530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176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93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62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2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667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4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4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156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6771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31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3.xml"/><Relationship Id="rId7" Type="http://schemas.openxmlformats.org/officeDocument/2006/relationships/image" Target="../media/image10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6.xml"/><Relationship Id="rId7" Type="http://schemas.openxmlformats.org/officeDocument/2006/relationships/image" Target="../media/image13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9.xml"/><Relationship Id="rId7" Type="http://schemas.openxmlformats.org/officeDocument/2006/relationships/image" Target="../media/image15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0.xm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D6752-8FE2-4247-BE1B-0AB801F84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15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it-IT" sz="6000"/>
              <a:t>Indagine teorica e sperimentale sul controllo centralizzato per un robot a cinematica parallela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770D29-47FC-4D6A-92A7-332208F90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Simone Cortinovis	</a:t>
            </a:r>
            <a:r>
              <a:rPr lang="en-GB" dirty="0"/>
              <a:t>1047201</a:t>
            </a:r>
          </a:p>
          <a:p>
            <a:r>
              <a:rPr lang="en-GB" dirty="0"/>
              <a:t>    Daniele Ravasio	1045934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DF658-8FFA-40F3-8A5C-5F14E1BCF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A7D83-0FD7-45AE-9E03-50653C9F2775}"/>
              </a:ext>
            </a:extLst>
          </p:cNvPr>
          <p:cNvSpPr txBox="1"/>
          <p:nvPr/>
        </p:nvSpPr>
        <p:spPr>
          <a:xfrm>
            <a:off x="0" y="5763309"/>
            <a:ext cx="3988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Relatore:     	Prof. Paolo </a:t>
            </a:r>
            <a:r>
              <a:rPr lang="it-IT" dirty="0" err="1"/>
              <a:t>Righettini</a:t>
            </a:r>
            <a:endParaRPr lang="it-IT" dirty="0"/>
          </a:p>
          <a:p>
            <a:r>
              <a:rPr lang="it-IT" dirty="0"/>
              <a:t>Correlatore: 	Prof. Roberto Strada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5547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Modellazione braccia: Analisi dinamica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 descr="&#10;&#10;Description automatically generated">
            <a:extLst>
              <a:ext uri="{FF2B5EF4-FFF2-40B4-BE49-F238E27FC236}">
                <a16:creationId xmlns:a16="http://schemas.microsoft.com/office/drawing/2014/main" id="{0FB82E41-3CF8-49D0-8551-1E6C4258B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26" y="1889767"/>
            <a:ext cx="4922435" cy="3962586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7BD36597-3B08-4DF8-9C57-C90F5C846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587" y="1889766"/>
            <a:ext cx="4922437" cy="3962587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85AEDF2A-61DE-4C8B-BDA4-0380A2D75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26" y="1889766"/>
            <a:ext cx="4992288" cy="4024023"/>
          </a:xfrm>
          <a:prstGeom prst="rect">
            <a:avLst/>
          </a:prstGeom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A44DB81F-EB3A-4266-BC57-09DB98BCBF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589" y="1882492"/>
            <a:ext cx="4945435" cy="4024022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A9540166-59A6-45E8-8C36-6FD809ECD0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00" y="1828331"/>
            <a:ext cx="5085139" cy="4132344"/>
          </a:xfrm>
          <a:prstGeom prst="rect">
            <a:avLst/>
          </a:prstGeom>
        </p:spPr>
      </p:pic>
      <p:pic>
        <p:nvPicPr>
          <p:cNvPr id="16" name="Picture 15" descr="Chart, line chart&#10;&#10;Description automatically generated">
            <a:extLst>
              <a:ext uri="{FF2B5EF4-FFF2-40B4-BE49-F238E27FC236}">
                <a16:creationId xmlns:a16="http://schemas.microsoft.com/office/drawing/2014/main" id="{4159B064-677F-469B-A874-2A73375301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589" y="1765790"/>
            <a:ext cx="5181361" cy="421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0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Modellazione end-</a:t>
            </a:r>
            <a:r>
              <a:rPr lang="it-IT" dirty="0" err="1"/>
              <a:t>effector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L’end-</a:t>
            </a:r>
            <a:r>
              <a:rPr lang="it-IT" sz="2000" dirty="0" err="1"/>
              <a:t>effector</a:t>
            </a:r>
            <a:r>
              <a:rPr lang="it-IT" sz="2000" dirty="0"/>
              <a:t> è composto da una un sistema di: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Vite a ricircolo di sfere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/>
              <a:t> Guida lineare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11</a:t>
            </a:fld>
            <a:endParaRPr lang="en-GB"/>
          </a:p>
        </p:txBody>
      </p:sp>
      <p:pic>
        <p:nvPicPr>
          <p:cNvPr id="6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B45C7480-CDBE-45EF-B4E0-82197C4B6A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" y="3082493"/>
            <a:ext cx="4837706" cy="2786602"/>
          </a:xfrm>
          <a:prstGeom prst="rect">
            <a:avLst/>
          </a:prstGeom>
        </p:spPr>
      </p:pic>
      <p:pic>
        <p:nvPicPr>
          <p:cNvPr id="8" name="Picture 7" descr="\documentclass{article}&#10;\usepackage{amsmath}&#10;\pagestyle{empty}&#10;\begin{document}&#10;&#10;\begin{equation*}&#10; V = J_e\cdot \begin{bmatrix}&#10;    z_{ee} \\ \varphi_v&#10;    \end{bmatrix},&#10;    \dot{V} = J_e\cdot \begin{bmatrix}&#10;    \dot{z_{ee}} \\ \dot{\varphi_v}&#10;    \end{bmatrix},&#10;    \ddot{V} = J_e\cdot \begin{bmatrix}&#10;    \ddot{z_{ee}} \\ \ddot{\varphi_v}&#10;    \end{bmatrix}&#10;\end{equation*}&#10;&#10;&#10;\end{document}" title="IguanaTex Bitmap Display">
            <a:extLst>
              <a:ext uri="{FF2B5EF4-FFF2-40B4-BE49-F238E27FC236}">
                <a16:creationId xmlns:a16="http://schemas.microsoft.com/office/drawing/2014/main" id="{BA77E7E4-CB65-42A4-812E-E1745616148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976" y="2856764"/>
            <a:ext cx="4917333" cy="608000"/>
          </a:xfrm>
          <a:prstGeom prst="rect">
            <a:avLst/>
          </a:prstGeom>
        </p:spPr>
      </p:pic>
      <p:pic>
        <p:nvPicPr>
          <p:cNvPr id="10" name="Picture 9" descr="\documentclass{article}&#10;\usepackage{amsmath}&#10;\pagestyle{empty}&#10;\begin{document}&#10;&#10;\begin{equation*}&#10;C_{ee} = \begin{bmatrix}&#10;    m_e &amp; 0 \\ 0 &amp; I_v&#10;    \end{bmatrix}&#10;    \cdot J_e\cdot \begin{bmatrix}&#10;    \ddot{z_{ee}} \\ \ddot{\varphi_v}&#10;    \end{bmatrix}&#10;\end{equation*}&#10;&#10;&#10;\end{document}" title="IguanaTex Bitmap Display">
            <a:extLst>
              <a:ext uri="{FF2B5EF4-FFF2-40B4-BE49-F238E27FC236}">
                <a16:creationId xmlns:a16="http://schemas.microsoft.com/office/drawing/2014/main" id="{C3FDE871-DAEA-4F9B-9B9D-F81A7664827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924" y="4475794"/>
            <a:ext cx="2931809" cy="6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36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Modellazione su Adams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Ai fini della modellazione teorica è stato fatto un modello su Adams: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foto]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39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/>
              <a:t>Confronto modellazione sperimentale e Adams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Sia per l’analisi cinematica che per quella dinamica è stato fatto un confronto tra i risultati ottenuti simulando il modello su Adams e il modello sviluppato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INSERISCI FOTO]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0736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</a:t>
            </a:r>
            <a:r>
              <a:rPr lang="it-IT" dirty="0" err="1"/>
              <a:t>cinetostatica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Volendo analizzare le zone di lavoro del manipolatore sono state fatte:</a:t>
            </a:r>
          </a:p>
          <a:p>
            <a:pPr algn="just"/>
            <a:r>
              <a:rPr lang="it-IT" sz="2000" dirty="0"/>
              <a:t>Analisi dei punti di singolarità</a:t>
            </a:r>
          </a:p>
          <a:p>
            <a:pPr algn="just"/>
            <a:r>
              <a:rPr lang="it-IT" sz="2000" dirty="0"/>
              <a:t>Analisi </a:t>
            </a:r>
            <a:r>
              <a:rPr lang="it-IT" sz="2000" dirty="0" err="1"/>
              <a:t>cinestostatica</a:t>
            </a:r>
            <a:r>
              <a:rPr lang="it-IT" sz="2000" dirty="0"/>
              <a:t> mediante ellissoidi di manipolabilità</a:t>
            </a:r>
          </a:p>
          <a:p>
            <a:pPr algn="just"/>
            <a:endParaRPr lang="it-IT" sz="2000" dirty="0"/>
          </a:p>
          <a:p>
            <a:pPr algn="just"/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foto]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84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Attività sperimentale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Alla fine dell’attività di modellazione si è passati alla fase successiva, quella sperimentale, nella quale:</a:t>
            </a:r>
          </a:p>
          <a:p>
            <a:pPr algn="just">
              <a:buFontTx/>
              <a:buChar char="-"/>
            </a:pPr>
            <a:r>
              <a:rPr lang="it-IT" sz="2000" dirty="0"/>
              <a:t>Configurazione manipolatore</a:t>
            </a:r>
          </a:p>
          <a:p>
            <a:pPr algn="just">
              <a:buFontTx/>
              <a:buChar char="-"/>
            </a:pPr>
            <a:r>
              <a:rPr lang="it-IT" sz="2000" dirty="0"/>
              <a:t>Gestione dei messaggi PDO</a:t>
            </a:r>
          </a:p>
          <a:p>
            <a:pPr algn="just">
              <a:buFontTx/>
              <a:buChar char="-"/>
            </a:pPr>
            <a:r>
              <a:rPr lang="it-IT" sz="2000" dirty="0"/>
              <a:t>Implementazione strategie di controllo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230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Configurazione manipolatore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Il manipolatore comunica con il PC target mediante </a:t>
            </a:r>
            <a:r>
              <a:rPr lang="it-IT" sz="2000" dirty="0" err="1"/>
              <a:t>EtherCAT</a:t>
            </a:r>
            <a:r>
              <a:rPr lang="it-IT" sz="2000" dirty="0"/>
              <a:t>, è stato dunque necessario:</a:t>
            </a:r>
          </a:p>
          <a:p>
            <a:pPr algn="just"/>
            <a:r>
              <a:rPr lang="it-IT" sz="2000" dirty="0"/>
              <a:t>Verificare corretto cablaggio dei cavi</a:t>
            </a:r>
          </a:p>
          <a:p>
            <a:pPr algn="just"/>
            <a:r>
              <a:rPr lang="it-IT" sz="2000" dirty="0"/>
              <a:t>Assegnare indirizzi IP a target, PC </a:t>
            </a:r>
          </a:p>
          <a:p>
            <a:pPr algn="just"/>
            <a:r>
              <a:rPr lang="it-IT" sz="2000" dirty="0"/>
              <a:t>Identificare le porte di comunicazione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1358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Gestione dei messaggi PDO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La comunicazione avviene tramite PDO (</a:t>
            </a:r>
            <a:r>
              <a:rPr lang="it-IT" sz="2000" dirty="0" err="1"/>
              <a:t>Process</a:t>
            </a:r>
            <a:r>
              <a:rPr lang="it-IT" sz="2000" dirty="0"/>
              <a:t> Data Settings)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TOPOLOGIA Software master, serve la topologia della rete, le informazioni che vengono scambiate, dove sono, indirizzi e cosa mandano, per far questo usato il FILE ENI EC </a:t>
            </a:r>
            <a:r>
              <a:rPr lang="it-IT" sz="2000" dirty="0" err="1"/>
              <a:t>Engineer</a:t>
            </a:r>
            <a:r>
              <a:rPr lang="it-IT" sz="2000" dirty="0"/>
              <a:t> + </a:t>
            </a:r>
            <a:r>
              <a:rPr lang="it-IT" sz="2000" dirty="0" err="1"/>
              <a:t>bechoff</a:t>
            </a:r>
            <a:r>
              <a:rPr lang="it-IT" sz="2000" dirty="0"/>
              <a:t> + azionamenti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Configurazione azionamenti</a:t>
            </a:r>
          </a:p>
          <a:p>
            <a:pPr marL="0" indent="0" algn="just">
              <a:buNone/>
            </a:pPr>
            <a:r>
              <a:rPr lang="it-IT" sz="2000" dirty="0"/>
              <a:t>[Inserisci configurazione PDO]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684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Strategie di controllo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Le strategie implementate sono: </a:t>
            </a:r>
          </a:p>
          <a:p>
            <a:pPr algn="just"/>
            <a:r>
              <a:rPr lang="it-IT" sz="2000" dirty="0"/>
              <a:t>Controllo proporzionale</a:t>
            </a:r>
          </a:p>
          <a:p>
            <a:pPr algn="just"/>
            <a:r>
              <a:rPr lang="it-IT" sz="2000" dirty="0"/>
              <a:t>Controllo proporzionale e derivativo </a:t>
            </a:r>
          </a:p>
          <a:p>
            <a:pPr algn="just"/>
            <a:r>
              <a:rPr lang="it-IT" sz="2000" dirty="0"/>
              <a:t>Controllo in previsione di coppia feed-</a:t>
            </a:r>
            <a:r>
              <a:rPr lang="it-IT" sz="2000" dirty="0" err="1"/>
              <a:t>forward</a:t>
            </a:r>
            <a:endParaRPr lang="it-IT" sz="2000" dirty="0"/>
          </a:p>
          <a:p>
            <a:pPr algn="just"/>
            <a:r>
              <a:rPr lang="it-IT" sz="2000" dirty="0"/>
              <a:t>Controllo in dinamica inversa anello chiuso</a:t>
            </a:r>
          </a:p>
          <a:p>
            <a:pPr algn="just"/>
            <a:r>
              <a:rPr lang="it-IT" sz="2000" dirty="0"/>
              <a:t>Controllo robusto*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687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Controllo proporzionale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Pro: Controllo semplice</a:t>
            </a:r>
          </a:p>
          <a:p>
            <a:pPr marL="0" indent="0" algn="just">
              <a:buNone/>
            </a:pPr>
            <a:r>
              <a:rPr lang="it-IT" sz="2000" dirty="0"/>
              <a:t>Contro: Traiettorie non precise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schema di controllo]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956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6879-49EF-4071-A047-73A708065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Struttura della presentazione</a:t>
            </a: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5E69B-9AEB-4F3E-A10C-E5E26D46B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Introduzione al dispositivo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Modellazione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Tecniche di controllo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Confronto sulle tipologie di controllo</a:t>
            </a:r>
          </a:p>
          <a:p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45D00-E76E-42CB-81BB-35ACD617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816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Controllo proporzionale e derivativo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Pro: Controllo semplice, più preciso in determinate traiettorie</a:t>
            </a:r>
          </a:p>
          <a:p>
            <a:pPr marL="0" indent="0" algn="just">
              <a:buNone/>
            </a:pPr>
            <a:r>
              <a:rPr lang="it-IT" sz="2000" dirty="0"/>
              <a:t>Contro: Traiettorie non precise, alte vibrazioni ad alto </a:t>
            </a:r>
            <a:r>
              <a:rPr lang="it-IT" sz="2000" dirty="0" err="1"/>
              <a:t>Kd</a:t>
            </a:r>
            <a:endParaRPr lang="it-IT" sz="2000" dirty="0"/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schema di controllo]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741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/>
          <a:lstStyle/>
          <a:p>
            <a:r>
              <a:rPr lang="it-IT" dirty="0"/>
              <a:t>Controllo feed-</a:t>
            </a:r>
            <a:r>
              <a:rPr lang="it-IT" dirty="0" err="1"/>
              <a:t>forward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Le coppie fornite non erano sufficienti a far muovere il manipolatore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schema di controllo]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877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Controllo dinamica inversa anello chiuso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Pro: Traiettorie precise</a:t>
            </a:r>
          </a:p>
          <a:p>
            <a:pPr marL="0" indent="0" algn="just">
              <a:buNone/>
            </a:pPr>
            <a:r>
              <a:rPr lang="it-IT" sz="2000" dirty="0"/>
              <a:t>Contro: Vibrazioni ad alta frequenza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schema di controllo]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331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Controllo Robusto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Pro: </a:t>
            </a:r>
          </a:p>
          <a:p>
            <a:pPr marL="0" indent="0" algn="just">
              <a:buNone/>
            </a:pPr>
            <a:r>
              <a:rPr lang="it-IT" sz="2000" dirty="0"/>
              <a:t>Contro: Controllo complesso, </a:t>
            </a:r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[Inserisci schema di controllo]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321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Implementazione nel sistema reale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Per la gestione degli stati è stato usato </a:t>
            </a:r>
            <a:r>
              <a:rPr lang="it-IT" sz="2000" dirty="0" err="1"/>
              <a:t>Stateflow</a:t>
            </a:r>
            <a:endParaRPr lang="it-IT" sz="2000" dirty="0"/>
          </a:p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r>
              <a:rPr lang="it-IT" sz="2000" dirty="0"/>
              <a:t> [Schemi </a:t>
            </a:r>
            <a:r>
              <a:rPr lang="it-IT" sz="2000" dirty="0" err="1"/>
              <a:t>stateflow</a:t>
            </a:r>
            <a:r>
              <a:rPr lang="it-IT" sz="2000" dirty="0"/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279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totale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 [Schemi </a:t>
            </a:r>
            <a:r>
              <a:rPr lang="it-IT" sz="2000" dirty="0" err="1"/>
              <a:t>stateflow</a:t>
            </a:r>
            <a:r>
              <a:rPr lang="it-IT" sz="2000" dirty="0"/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739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grafica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[Implementazione mediante GUI]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809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Traiettorie testate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Disegni/Equazioni/altro su traiettorie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29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controllore proporzionale derivativo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Inserisci schema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04015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controllore proporzionale derivativo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Grafici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1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Dispositivo oggetto della tesi</a:t>
            </a: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1911164"/>
            <a:ext cx="10515600" cy="2037178"/>
          </a:xfrm>
        </p:spPr>
        <p:txBody>
          <a:bodyPr>
            <a:noAutofit/>
          </a:bodyPr>
          <a:lstStyle/>
          <a:p>
            <a:r>
              <a:rPr lang="it-IT" sz="1800" dirty="0"/>
              <a:t>U</a:t>
            </a:r>
            <a:r>
              <a:rPr lang="en-GB" sz="1800" dirty="0"/>
              <a:t>n </a:t>
            </a:r>
            <a:r>
              <a:rPr lang="en-GB" sz="1800" dirty="0" err="1"/>
              <a:t>manipolatore</a:t>
            </a:r>
            <a:r>
              <a:rPr lang="en-GB" sz="1800" dirty="0"/>
              <a:t> a </a:t>
            </a:r>
            <a:r>
              <a:rPr lang="en-GB" sz="1800" dirty="0" err="1"/>
              <a:t>cinematica</a:t>
            </a:r>
            <a:r>
              <a:rPr lang="en-GB" sz="1800" dirty="0"/>
              <a:t> parallela è un </a:t>
            </a:r>
            <a:r>
              <a:rPr lang="en-GB" sz="1800" dirty="0" err="1"/>
              <a:t>sistema</a:t>
            </a:r>
            <a:r>
              <a:rPr lang="en-GB" sz="1800" dirty="0"/>
              <a:t> </a:t>
            </a:r>
            <a:r>
              <a:rPr lang="en-GB" sz="1800" dirty="0" err="1"/>
              <a:t>meccanico</a:t>
            </a:r>
            <a:r>
              <a:rPr lang="en-GB" sz="1800" dirty="0"/>
              <a:t> </a:t>
            </a:r>
            <a:r>
              <a:rPr lang="en-GB" sz="1800" dirty="0" err="1"/>
              <a:t>che</a:t>
            </a:r>
            <a:r>
              <a:rPr lang="en-GB" sz="1800" dirty="0"/>
              <a:t> </a:t>
            </a:r>
            <a:r>
              <a:rPr lang="en-GB" sz="1800" dirty="0" err="1"/>
              <a:t>usa</a:t>
            </a:r>
            <a:r>
              <a:rPr lang="en-GB" sz="1800" dirty="0"/>
              <a:t> </a:t>
            </a:r>
            <a:r>
              <a:rPr lang="en-GB" sz="1800" dirty="0" err="1"/>
              <a:t>dei</a:t>
            </a:r>
            <a:r>
              <a:rPr lang="en-GB" sz="1800" dirty="0"/>
              <a:t> </a:t>
            </a:r>
            <a:r>
              <a:rPr lang="en-GB" sz="1800" dirty="0" err="1"/>
              <a:t>bracci</a:t>
            </a:r>
            <a:r>
              <a:rPr lang="en-GB" sz="1800" dirty="0"/>
              <a:t> </a:t>
            </a:r>
            <a:r>
              <a:rPr lang="it-IT" sz="1800" dirty="0"/>
              <a:t>controllati</a:t>
            </a:r>
            <a:r>
              <a:rPr lang="en-GB" sz="1800" dirty="0"/>
              <a:t> da un computer per </a:t>
            </a:r>
            <a:r>
              <a:rPr lang="it-IT" sz="1800" dirty="0"/>
              <a:t>supportare</a:t>
            </a:r>
            <a:r>
              <a:rPr lang="en-GB" sz="1800" dirty="0"/>
              <a:t> un end-effector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dirty="0"/>
              <a:t>Il dispositivo consente il posizionamento dell’end-</a:t>
            </a:r>
            <a:r>
              <a:rPr lang="it-IT" sz="1800" dirty="0" err="1"/>
              <a:t>effector</a:t>
            </a:r>
            <a:r>
              <a:rPr lang="it-IT" sz="1800" dirty="0"/>
              <a:t> negli assi </a:t>
            </a:r>
            <a:r>
              <a:rPr lang="it-IT" sz="1800" dirty="0" err="1"/>
              <a:t>x,y,z</a:t>
            </a:r>
            <a:endParaRPr lang="it-IT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1800" dirty="0"/>
              <a:t>L’obiettivo della tesi consiste nell’implementazione di strategie di controllo centralizzato andando ad identificare quella ottima</a:t>
            </a:r>
          </a:p>
          <a:p>
            <a:pPr marL="0" indent="0">
              <a:buNone/>
            </a:pPr>
            <a:endParaRPr lang="it-IT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28E51-57E1-4273-8E41-5EC6E442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</a:t>
            </a:fld>
            <a:endParaRPr lang="en-GB"/>
          </a:p>
        </p:txBody>
      </p:sp>
      <p:pic>
        <p:nvPicPr>
          <p:cNvPr id="7" name="Picture 6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9B79E8D1-49E6-45FE-A0BE-E7D0F9ED9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10" y="4314825"/>
            <a:ext cx="2421780" cy="1937424"/>
          </a:xfrm>
          <a:prstGeom prst="rect">
            <a:avLst/>
          </a:prstGeom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2B27BA1D-F89B-4CC5-B024-F20C39EE4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258" y="4314825"/>
            <a:ext cx="2421781" cy="1937425"/>
          </a:xfrm>
          <a:prstGeom prst="rect">
            <a:avLst/>
          </a:prstGeom>
        </p:spPr>
      </p:pic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69159E73-51D3-4653-A56D-707B750D105E}"/>
              </a:ext>
            </a:extLst>
          </p:cNvPr>
          <p:cNvSpPr/>
          <p:nvPr/>
        </p:nvSpPr>
        <p:spPr>
          <a:xfrm>
            <a:off x="3385487" y="4946836"/>
            <a:ext cx="1775012" cy="50202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id="{274267E5-7347-4B09-B302-2A0B8721105D}"/>
              </a:ext>
            </a:extLst>
          </p:cNvPr>
          <p:cNvSpPr/>
          <p:nvPr/>
        </p:nvSpPr>
        <p:spPr>
          <a:xfrm>
            <a:off x="6690843" y="4946832"/>
            <a:ext cx="1775012" cy="50202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Immagine 38">
            <a:extLst>
              <a:ext uri="{FF2B5EF4-FFF2-40B4-BE49-F238E27FC236}">
                <a16:creationId xmlns:a16="http://schemas.microsoft.com/office/drawing/2014/main" id="{8A9E68FC-549D-4D5C-A639-3BFC6A285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5870" y="4450491"/>
            <a:ext cx="1995391" cy="149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09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controllore dinamica inversa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Inserisci schema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478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controllore dinamica inversa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Grafici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8093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controllore robusto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 err="1"/>
              <a:t>Inscerisci</a:t>
            </a:r>
            <a:r>
              <a:rPr lang="it-IT" sz="2000" dirty="0"/>
              <a:t> schema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4028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controllore robusto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Grafici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729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Confronto schemi di controllo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Inserisci confronto tra i vari grafici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566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Conclusione e sviluppi futuri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it-IT" sz="2000" dirty="0"/>
          </a:p>
          <a:p>
            <a:pPr marL="0" indent="0" algn="just">
              <a:buNone/>
            </a:pP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158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1975-FE11-4259-A4F7-5BE0D2BA3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Dispositivo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D784E-A8F2-4722-BDAC-54C7DF82A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0" y="1922903"/>
            <a:ext cx="1100087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/>
              <a:t>[aggiungi foto robot]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782F-681B-40B2-BD84-A50A5DB5A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7419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6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Rectangle 6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1" name="Straight Connector 6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67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Immagine 3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DB9315EE-3C67-41A8-B35D-A7C017C46C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8"/>
          <a:stretch/>
        </p:blipFill>
        <p:spPr>
          <a:xfrm>
            <a:off x="202376" y="923785"/>
            <a:ext cx="7144066" cy="5284749"/>
          </a:xfrm>
          <a:prstGeom prst="rect">
            <a:avLst/>
          </a:prstGeom>
        </p:spPr>
      </p:pic>
      <p:sp>
        <p:nvSpPr>
          <p:cNvPr id="65" name="Rectangle 69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58255-F164-48BC-BA4E-10FAF5402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Struttura del robot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67" name="Rectangle 71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8279B-E49E-42DC-B6F6-00D6DF98C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0CE5E7C-0830-42F1-88AF-5D6AA3D36303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55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3">
            <a:extLst>
              <a:ext uri="{FF2B5EF4-FFF2-40B4-BE49-F238E27FC236}">
                <a16:creationId xmlns:a16="http://schemas.microsoft.com/office/drawing/2014/main" id="{C496F515-2D71-4FC0-BD39-DA7307A24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217" y="2997932"/>
            <a:ext cx="3053048" cy="32137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B79E51-4528-468D-A93C-AED497B2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Fasi di lavoro</a:t>
            </a: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D125-33BE-42E4-9AAB-AB79F8F6A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2" indent="0">
              <a:buNone/>
            </a:pPr>
            <a:r>
              <a:rPr lang="it-IT" dirty="0"/>
              <a:t>		</a:t>
            </a:r>
            <a:r>
              <a:rPr lang="it-IT" sz="1800" dirty="0"/>
              <a:t>Il lavoro è stato suddiviso nelle seguenti fasi:</a:t>
            </a:r>
          </a:p>
          <a:p>
            <a:pPr marL="914400" lvl="2" indent="0">
              <a:buNone/>
            </a:pPr>
            <a:endParaRPr lang="it-IT" sz="1800" dirty="0"/>
          </a:p>
          <a:p>
            <a:pPr marL="914400" lvl="2" indent="0">
              <a:buNone/>
            </a:pPr>
            <a:r>
              <a:rPr lang="it-IT" sz="1800" dirty="0"/>
              <a:t>Modellazione manipolatore 				Attività Sperimentale</a:t>
            </a:r>
            <a:endParaRPr lang="en-GB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75459-E920-4AAC-ADAD-1F3842A78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5</a:t>
            </a:fld>
            <a:endParaRPr lang="en-GB"/>
          </a:p>
        </p:txBody>
      </p:sp>
      <p:pic>
        <p:nvPicPr>
          <p:cNvPr id="6" name="Immagine 27" descr="Immagine che contiene verde, mugnaio&#10;&#10;Descrizione generata automaticamente">
            <a:extLst>
              <a:ext uri="{FF2B5EF4-FFF2-40B4-BE49-F238E27FC236}">
                <a16:creationId xmlns:a16="http://schemas.microsoft.com/office/drawing/2014/main" id="{E7A9DB35-AB3C-45A1-B53A-09F9AFFEA3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1" t="14508" r="6143" b="12549"/>
          <a:stretch/>
        </p:blipFill>
        <p:spPr>
          <a:xfrm>
            <a:off x="6762711" y="3328579"/>
            <a:ext cx="3537072" cy="254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57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Modellazione Manipolatore</a:t>
            </a: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A9E-CEDD-4A31-B61A-75B818E77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La prima fase della modellazione fisica del robot consiste in: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/>
              <a:t>Analisi cinematica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/>
              <a:t>Analisi dinamica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/>
              <a:t>Analisi </a:t>
            </a:r>
            <a:r>
              <a:rPr lang="it-IT" sz="2000" dirty="0" err="1"/>
              <a:t>cinetostatica</a:t>
            </a:r>
            <a:r>
              <a:rPr lang="it-IT" sz="2000" dirty="0"/>
              <a:t> e dei punti di singolarità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37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F0B4695E-1A8A-4B9B-960B-C9F9B3DB9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20" y="1928925"/>
            <a:ext cx="5308005" cy="43392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Modellazione braccia: Analisi cinematica</a:t>
            </a:r>
            <a:endParaRPr lang="en-GB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7</a:t>
            </a:fld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32F921-4887-487A-85F3-9829BB502791}"/>
              </a:ext>
            </a:extLst>
          </p:cNvPr>
          <p:cNvSpPr txBox="1"/>
          <p:nvPr/>
        </p:nvSpPr>
        <p:spPr>
          <a:xfrm>
            <a:off x="6126479" y="1928925"/>
            <a:ext cx="50860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l’analisi cinematica delle braccia è  stato considerato il sistema seguente, ottenuto dalle equazioni alle circonferenze</a:t>
            </a:r>
          </a:p>
          <a:p>
            <a:endParaRPr lang="it-IT" dirty="0"/>
          </a:p>
        </p:txBody>
      </p:sp>
      <p:pic>
        <p:nvPicPr>
          <p:cNvPr id="11" name="Picture 10" descr="\documentclass{article}&#10;\usepackage{amsmath}&#10;\pagestyle{empty}&#10;\begin{document}&#10;&#10;\begin{equation*}&#10;    \begin{cases}&#10;    (x-\frac{l}{2}-l\cos\theta_1)^2+(y-l\sin\theta_1)^2 = l^2 \\&#10;    (x+\frac{l}{2}-l\cos\theta_2)^2+(y-l\sin\theta_2)^2 = l^2&#10;    \end{cases}&#10;\end{equation*}&#10;&#10;&#10;\end{document}" title="IguanaTex Bitmap Display">
            <a:extLst>
              <a:ext uri="{FF2B5EF4-FFF2-40B4-BE49-F238E27FC236}">
                <a16:creationId xmlns:a16="http://schemas.microsoft.com/office/drawing/2014/main" id="{543C4540-DED3-427E-8A46-AB6F73D57F2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144" y="3474477"/>
            <a:ext cx="5308340" cy="912514"/>
          </a:xfrm>
          <a:prstGeom prst="rect">
            <a:avLst/>
          </a:prstGeom>
        </p:spPr>
      </p:pic>
      <p:pic>
        <p:nvPicPr>
          <p:cNvPr id="13" name="Picture 12" descr="\documentclass{article}&#10;\usepackage{amsmath}&#10;\pagestyle{empty}&#10;\begin{document}&#10;&#10;\begin{equation*}&#10;\begin{bmatrix} \dot{x} \\ \dot{y}\end{bmatrix}&#10;= J\begin{bmatrix} \dot{\theta_1} \\ \dot{\theta_2}\end{bmatrix}&#10;\end{equation*}&#10;&#10;&#10;\end{document}" title="IguanaTex Bitmap Display">
            <a:extLst>
              <a:ext uri="{FF2B5EF4-FFF2-40B4-BE49-F238E27FC236}">
                <a16:creationId xmlns:a16="http://schemas.microsoft.com/office/drawing/2014/main" id="{48FDE0E4-97D1-4575-8B1B-8F56A7064C6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5067891"/>
            <a:ext cx="1602234" cy="758856"/>
          </a:xfrm>
          <a:prstGeom prst="rect">
            <a:avLst/>
          </a:prstGeom>
        </p:spPr>
      </p:pic>
      <p:pic>
        <p:nvPicPr>
          <p:cNvPr id="15" name="Picture 14" descr="\documentclass{article}&#10;\usepackage{amsmath}&#10;\pagestyle{empty}&#10;\begin{document}&#10;&#10;\begin{equation*}&#10;\begin{bmatrix} \ddot{x} \\ \ddot{y}\end{bmatrix}&#10;= \dot{J}\begin{bmatrix} \dot{\theta_1} \\ \dot{\theta_2}\end{bmatrix} + J\begin{bmatrix} \ddot{\theta_1} \\ \ddot{\theta_2} \end{bmatrix}&#10;\end{equation*}&#10;&#10;&#10;\end{document}" title="IguanaTex Bitmap Display">
            <a:extLst>
              <a:ext uri="{FF2B5EF4-FFF2-40B4-BE49-F238E27FC236}">
                <a16:creationId xmlns:a16="http://schemas.microsoft.com/office/drawing/2014/main" id="{A16E9B27-4C6A-48A9-B480-4299D4CB55D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478" y="5067891"/>
            <a:ext cx="2825959" cy="75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46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Modellazione braccia: Analisi dinamica</a:t>
            </a:r>
            <a:endParaRPr lang="en-GB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8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08B7D9-5794-4634-AEE2-E11C011A58E2}"/>
              </a:ext>
            </a:extLst>
          </p:cNvPr>
          <p:cNvSpPr txBox="1"/>
          <p:nvPr/>
        </p:nvSpPr>
        <p:spPr>
          <a:xfrm>
            <a:off x="6126480" y="1928925"/>
            <a:ext cx="5737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il calcolo della dinamica è stata usata la tecnica Principio Lavori Virtuali</a:t>
            </a: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001846FA-D2B5-4CB8-BB8D-D98A2DCE0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20" y="1928925"/>
            <a:ext cx="5308005" cy="4339294"/>
          </a:xfrm>
          <a:prstGeom prst="rect">
            <a:avLst/>
          </a:prstGeom>
        </p:spPr>
      </p:pic>
      <p:pic>
        <p:nvPicPr>
          <p:cNvPr id="10" name="Picture 9" descr="\documentclass{article}&#10;\usepackage{amsmath}&#10;\pagestyle{empty}&#10;\begin{document}&#10;\begin{equation*}&#10;    \sum_{i=0}^m F_i\delta q_j\label{eq:din}&#10;\end{equation*}&#10;&#10;&#10;&#10;\end{document}" title="IguanaTex Bitmap Display">
            <a:extLst>
              <a:ext uri="{FF2B5EF4-FFF2-40B4-BE49-F238E27FC236}">
                <a16:creationId xmlns:a16="http://schemas.microsoft.com/office/drawing/2014/main" id="{1B5C067E-FCFA-4A6B-85CF-76D87209C62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58" y="2714242"/>
            <a:ext cx="952381" cy="694857"/>
          </a:xfrm>
          <a:prstGeom prst="rect">
            <a:avLst/>
          </a:prstGeom>
        </p:spPr>
      </p:pic>
      <p:pic>
        <p:nvPicPr>
          <p:cNvPr id="12" name="Picture 11" descr="\documentclass{article}&#10;\usepackage{amsmath}&#10;\pagestyle{empty}&#10;\begin{document}&#10;&#10;\begin{equation*}&#10;\tau = B\ddot{\theta} + n\dot{\theta}&#10;\end{equation*}&#10;&#10;&#10;\end{document}" title="IguanaTex Bitmap Display">
            <a:extLst>
              <a:ext uri="{FF2B5EF4-FFF2-40B4-BE49-F238E27FC236}">
                <a16:creationId xmlns:a16="http://schemas.microsoft.com/office/drawing/2014/main" id="{8F24EAC4-AA4F-4B80-9A25-3EADB45ACA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524" y="4647959"/>
            <a:ext cx="1379048" cy="257524"/>
          </a:xfrm>
          <a:prstGeom prst="rect">
            <a:avLst/>
          </a:prstGeom>
        </p:spPr>
      </p:pic>
      <p:sp>
        <p:nvSpPr>
          <p:cNvPr id="19" name="Arrow: Down 18">
            <a:extLst>
              <a:ext uri="{FF2B5EF4-FFF2-40B4-BE49-F238E27FC236}">
                <a16:creationId xmlns:a16="http://schemas.microsoft.com/office/drawing/2014/main" id="{1358E259-189C-41EE-85DE-80154EEDF6FC}"/>
              </a:ext>
            </a:extLst>
          </p:cNvPr>
          <p:cNvSpPr/>
          <p:nvPr/>
        </p:nvSpPr>
        <p:spPr>
          <a:xfrm>
            <a:off x="8629648" y="3561971"/>
            <a:ext cx="304800" cy="8953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Picture 20" descr="\documentclass{article}&#10;\usepackage{amsmath}&#10;\pagestyle{empty}&#10;\begin{document}&#10;&#10;\begin{equation*}&#10;    \begin{bmatrix}&#10;    \tau_1 \\ \tau_2&#10;    \end{bmatrix} = &#10;    B\begin{bmatrix}&#10;    \ddot{\theta_1} \\ \ddot{\theta_2}&#10;    \end{bmatrix}&#10;    + n \begin{bmatrix}&#10;    \dot{\theta_1} \\ \dot{\theta_2}&#10;    \end{bmatrix}&#10;\end{equation*}&#10;&#10;&#10;\end{document}" title="IguanaTex Bitmap Display">
            <a:extLst>
              <a:ext uri="{FF2B5EF4-FFF2-40B4-BE49-F238E27FC236}">
                <a16:creationId xmlns:a16="http://schemas.microsoft.com/office/drawing/2014/main" id="{9FEC6DB2-0B6E-44EF-B5EB-E6B441AE280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905" y="5167135"/>
            <a:ext cx="2450286" cy="62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13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F86B-D78D-47D7-8D48-22F0BA92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Modellazione braccia: Analisi dinamica</a:t>
            </a:r>
            <a:endParaRPr lang="en-GB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ED6D-00DC-4E92-B731-1307694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5E7C-0830-42F1-88AF-5D6AA3D36303}" type="slidenum">
              <a:rPr lang="en-GB" smtClean="0"/>
              <a:t>9</a:t>
            </a:fld>
            <a:endParaRPr lang="en-GB"/>
          </a:p>
        </p:txBody>
      </p:sp>
      <p:pic>
        <p:nvPicPr>
          <p:cNvPr id="12" name="Picture 11" descr="\documentclass{article}&#10;\usepackage{amsmath}&#10;\pagestyle{empty}&#10;\begin{document}&#10;&#10;\begin{equation*}&#10;\tau = B\ddot{\theta} + n\dot{\theta}&#10;\end{equation*}&#10;&#10;&#10;\end{document}" title="IguanaTex Bitmap Display">
            <a:extLst>
              <a:ext uri="{FF2B5EF4-FFF2-40B4-BE49-F238E27FC236}">
                <a16:creationId xmlns:a16="http://schemas.microsoft.com/office/drawing/2014/main" id="{8F24EAC4-AA4F-4B80-9A25-3EADB45ACAF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43" y="2101354"/>
            <a:ext cx="1379048" cy="257524"/>
          </a:xfrm>
          <a:prstGeom prst="rect">
            <a:avLst/>
          </a:prstGeom>
        </p:spPr>
      </p:pic>
      <p:pic>
        <p:nvPicPr>
          <p:cNvPr id="6" name="Picture 5" descr="\documentclass{article}&#10;\usepackage{amsmath}&#10;\pagestyle{empty}&#10;\begin{document}&#10;&#10;\begin{equation*}&#10; B = J_r I_2 + m(J_1^T J_1 + J_2^TJ_2+J_3^TJ_3+J_4^TJ_4)+J_rJ_{34}^TJ_{34} + m_vJ_E^TJ_E&#10;\end{equation*}&#10;&#10;&#10;\end{document}" title="IguanaTex Bitmap Display">
            <a:extLst>
              <a:ext uri="{FF2B5EF4-FFF2-40B4-BE49-F238E27FC236}">
                <a16:creationId xmlns:a16="http://schemas.microsoft.com/office/drawing/2014/main" id="{A0A0D2DA-9C0E-4660-94BB-3020803D83D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623" y="3061990"/>
            <a:ext cx="7512381" cy="291048"/>
          </a:xfrm>
          <a:prstGeom prst="rect">
            <a:avLst/>
          </a:prstGeom>
        </p:spPr>
      </p:pic>
      <p:pic>
        <p:nvPicPr>
          <p:cNvPr id="9" name="Picture 8" descr="\documentclass{article}&#10;\usepackage{amsmath}&#10;\pagestyle{empty}&#10;\begin{document}&#10;&#10;\begin{equation*}&#10; n = m(J_1^T\dot{J_1}+J_2^T\dot{J_2}+J_3^T\dot{J_3}+J_4^T\dot{J_4})+J_rJ_{34}^T\dot{J_{34}}+m_vJ_E^T\dot{J_E}&#10;\end{equation*}&#10;&#10;&#10;\end{document}" title="IguanaTex Bitmap Display">
            <a:extLst>
              <a:ext uri="{FF2B5EF4-FFF2-40B4-BE49-F238E27FC236}">
                <a16:creationId xmlns:a16="http://schemas.microsoft.com/office/drawing/2014/main" id="{8FFC18C8-9273-48EF-9966-744E76AFE22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146" y="4144913"/>
            <a:ext cx="6677333" cy="298667"/>
          </a:xfrm>
          <a:prstGeom prst="rect">
            <a:avLst/>
          </a:prstGeom>
        </p:spPr>
      </p:pic>
      <p:pic>
        <p:nvPicPr>
          <p:cNvPr id="13" name="Picture 12" descr="\documentclass{article}&#10;\usepackage{amsmath}&#10;\pagestyle{empty}&#10;\begin{document}&#10;&#10;\begin{equation*}&#10;    \ddot{\theta} = B^{-1}(-n\dot{\theta}+\tau)&#10;\end{equation*}&#10;&#10;&#10;\end{document}" title="IguanaTex Bitmap Display">
            <a:extLst>
              <a:ext uri="{FF2B5EF4-FFF2-40B4-BE49-F238E27FC236}">
                <a16:creationId xmlns:a16="http://schemas.microsoft.com/office/drawing/2014/main" id="{2D3D9E0E-647F-46AC-9A1B-1DB3DF7DF58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43" y="5389384"/>
            <a:ext cx="2025143" cy="30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7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73.4533"/>
  <p:tag name="ORIGINALWIDTH" val="2172.479"/>
  <p:tag name="LATEXADDIN" val="\documentclass{article}&#10;\usepackage{amsmath}&#10;\pagestyle{empty}&#10;\begin{document}&#10;&#10;\begin{equation*}&#10;    \begin{cases}&#10;    (x-\frac{l}{2}-l\cos\theta_1)^2+(y-l\sin\theta_1)^2 = l^2 \\&#10;    (x+\frac{l}{2}-l\cos\theta_2)^2+(y-l\sin\theta_2)^2 = l^2&#10;    \end{cases}&#10;\end{equation*}&#10;&#10;&#10;\end{document}"/>
  <p:tag name="IGUANATEXSIZE" val="20"/>
  <p:tag name="IGUANATEXCURSOR" val="274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7.7315"/>
  <p:tag name="ORIGINALWIDTH" val="996.6254"/>
  <p:tag name="LATEXADDIN" val="\documentclass{article}&#10;\usepackage{amsmath}&#10;\pagestyle{empty}&#10;\begin{document}&#10;&#10;\begin{equation*}&#10;    \ddot{\theta} = B^{-1}(-n\dot{\theta}+\tau)&#10;\end{equation*}&#10;&#10;&#10;\end{document}"/>
  <p:tag name="IGUANATEXSIZE" val="20"/>
  <p:tag name="IGUANATEXCURSOR" val="128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9.2126"/>
  <p:tag name="ORIGINALWIDTH" val="2419.948"/>
  <p:tag name="LATEXADDIN" val="\documentclass{article}&#10;\usepackage{amsmath}&#10;\pagestyle{empty}&#10;\begin{document}&#10;&#10;\begin{equation*}&#10; V = J_e\cdot \begin{bmatrix}&#10;    z_{ee} \\ \varphi_v&#10;    \end{bmatrix},&#10;    \dot{V} = J_e\cdot \begin{bmatrix}&#10;    \dot{z_{ee}} \\ \dot{\varphi_v}&#10;    \end{bmatrix},&#10;    \ddot{V} = J_e\cdot \begin{bmatrix}&#10;    \ddot{z_{ee}} \\ \ddot{\varphi_v}&#10;    \end{bmatrix}&#10;\end{equation*}&#10;&#10;&#10;\end{document}"/>
  <p:tag name="IGUANATEXSIZE" val="20"/>
  <p:tag name="IGUANATEXCURSOR" val="361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99.2126"/>
  <p:tag name="ORIGINALWIDTH" val="1442.82"/>
  <p:tag name="LATEXADDIN" val="\documentclass{article}&#10;\usepackage{amsmath}&#10;\pagestyle{empty}&#10;\begin{document}&#10;&#10;\begin{equation*}&#10;C_{ee} = \begin{bmatrix}&#10;    m_e &amp; 0 \\ 0 &amp; I_v&#10;    \end{bmatrix}&#10;    \cdot J_e\cdot \begin{bmatrix}&#10;    \ddot{z_{ee}} \\ \ddot{\varphi_v}&#10;    \end{bmatrix}&#10;\end{equation*}&#10;&#10;&#10;\end{document}"/>
  <p:tag name="IGUANATEXSIZE" val="20"/>
  <p:tag name="IGUANATEXCURSOR" val="255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09.7113"/>
  <p:tag name="ORIGINALWIDTH" val="653.9183"/>
  <p:tag name="LATEXADDIN" val="\documentclass{article}&#10;\usepackage{amsmath}&#10;\pagestyle{empty}&#10;\begin{document}&#10;&#10;\begin{equation*}&#10;\begin{bmatrix} \dot{x} \\ \dot{y}\end{bmatrix}&#10;= J\begin{bmatrix} \dot{\theta_1} \\ \dot{\theta_2}\end{bmatrix}&#10;\end{equation*}&#10;&#10;&#10;\end{document}"/>
  <p:tag name="IGUANATEXSIZE" val="20"/>
  <p:tag name="IGUANATEXCURSOR" val="81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09.7113"/>
  <p:tag name="ORIGINALWIDTH" val="1153.356"/>
  <p:tag name="LATEXADDIN" val="\documentclass{article}&#10;\usepackage{amsmath}&#10;\pagestyle{empty}&#10;\begin{document}&#10;&#10;\begin{equation*}&#10;\begin{bmatrix} \ddot{x} \\ \ddot{y}\end{bmatrix}&#10;= \dot{J}\begin{bmatrix} \dot{\theta_1} \\ \dot{\theta_2}\end{bmatrix} + J\begin{bmatrix} \ddot{\theta_1} \\ \ddot{\theta_2} \end{bmatrix}&#10;\end{equation*}&#10;&#10;&#10;\end{document}"/>
  <p:tag name="IGUANATEXSIZE" val="20"/>
  <p:tag name="IGUANATEXCURSOR" val="303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41.9572"/>
  <p:tag name="ORIGINALWIDTH" val="468.6914"/>
  <p:tag name="LATEXADDIN" val="\documentclass{article}&#10;\usepackage{amsmath}&#10;\pagestyle{empty}&#10;\begin{document}&#10;\begin{equation*}&#10;    \sum_{i=0}^m F_i\delta q_j\label{eq:din}&#10;\end{equation*}&#10;&#10;&#10;&#10;\end{document}"/>
  <p:tag name="IGUANATEXSIZE" val="20"/>
  <p:tag name="IGUANATEXCURSOR" val="157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6.7342"/>
  <p:tag name="ORIGINALWIDTH" val="678.6652"/>
  <p:tag name="LATEXADDIN" val="\documentclass{article}&#10;\usepackage{amsmath}&#10;\pagestyle{empty}&#10;\begin{document}&#10;&#10;\begin{equation*}&#10;\tau = B\ddot{\theta} + n\dot{\theta}&#10;\end{equation*}&#10;&#10;&#10;\end{document}"/>
  <p:tag name="IGUANATEXSIZE" val="20"/>
  <p:tag name="IGUANATEXCURSOR" val="136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09.7113"/>
  <p:tag name="ORIGINALWIDTH" val="1205.849"/>
  <p:tag name="LATEXADDIN" val="\documentclass{article}&#10;\usepackage{amsmath}&#10;\pagestyle{empty}&#10;\begin{document}&#10;&#10;\begin{equation*}&#10;    \begin{bmatrix}&#10;    \tau_1 \\ \tau_2&#10;    \end{bmatrix} = &#10;    B\begin{bmatrix}&#10;    \ddot{\theta_1} \\ \ddot{\theta_2}&#10;    \end{bmatrix}&#10;    + n \begin{bmatrix}&#10;    \dot{\theta_1} \\ \dot{\theta_2}&#10;    \end{bmatrix}&#10;\end{equation*}&#10;&#10;&#10;\end{document}"/>
  <p:tag name="IGUANATEXSIZE" val="20"/>
  <p:tag name="IGUANATEXCURSOR" val="246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6.7342"/>
  <p:tag name="ORIGINALWIDTH" val="678.6652"/>
  <p:tag name="LATEXADDIN" val="\documentclass{article}&#10;\usepackage{amsmath}&#10;\pagestyle{empty}&#10;\begin{document}&#10;&#10;\begin{equation*}&#10;\tau = B\ddot{\theta} + n\dot{\theta}&#10;\end{equation*}&#10;&#10;&#10;\end{document}"/>
  <p:tag name="IGUANATEXSIZE" val="20"/>
  <p:tag name="IGUANATEXCURSOR" val="136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3.2321"/>
  <p:tag name="ORIGINALWIDTH" val="3697.038"/>
  <p:tag name="LATEXADDIN" val="\documentclass{article}&#10;\usepackage{amsmath}&#10;\pagestyle{empty}&#10;\begin{document}&#10;&#10;\begin{equation*}&#10; B = J_r I_2 + m(J_1^T J_1 + J_2^TJ_2+J_3^TJ_3+J_4^TJ_4)+J_rJ_{34}^TJ_{34} + m_vJ_E^TJ_E&#10;\end{equation*}&#10;&#10;&#10;\end{document}"/>
  <p:tag name="IGUANATEXSIZE" val="20"/>
  <p:tag name="IGUANATEXCURSOR" val="101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6.9817"/>
  <p:tag name="ORIGINALWIDTH" val="3286.089"/>
  <p:tag name="LATEXADDIN" val="\documentclass{article}&#10;\usepackage{amsmath}&#10;\pagestyle{empty}&#10;\begin{document}&#10;&#10;\begin{equation*}&#10; n = m(J_1^T\dot{J_1}+J_2^T\dot{J_2}+J_3^T\dot{J_3}+J_4^T\dot{J_4})+J_rJ_{34}^T\dot{J_{34}}+m_vJ_E^T\dot{J_E}&#10;\end{equation*}&#10;&#10;&#10;\end{document}"/>
  <p:tag name="IGUANATEXSIZE" val="20"/>
  <p:tag name="IGUANATEXCURSOR" val="101"/>
  <p:tag name="TRANSPARENCY" val="True"/>
  <p:tag name="LATEXENGINEID" val="0"/>
  <p:tag name="TEMPFOLDER" val="C:\test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</TotalTime>
  <Words>693</Words>
  <Application>Microsoft Office PowerPoint</Application>
  <PresentationFormat>Widescreen</PresentationFormat>
  <Paragraphs>162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Calibri Light</vt:lpstr>
      <vt:lpstr>Trebuchet MS</vt:lpstr>
      <vt:lpstr>Wingdings 3</vt:lpstr>
      <vt:lpstr>Facet</vt:lpstr>
      <vt:lpstr>Retrospect</vt:lpstr>
      <vt:lpstr>Indagine teorica e sperimentale sul controllo centralizzato per un robot a cinematica parallela</vt:lpstr>
      <vt:lpstr>Struttura della presentazione</vt:lpstr>
      <vt:lpstr>Dispositivo oggetto della tesi</vt:lpstr>
      <vt:lpstr>Struttura del robot</vt:lpstr>
      <vt:lpstr>Fasi di lavoro</vt:lpstr>
      <vt:lpstr>Modellazione Manipolatore</vt:lpstr>
      <vt:lpstr>Modellazione braccia: Analisi cinematica</vt:lpstr>
      <vt:lpstr>Modellazione braccia: Analisi dinamica</vt:lpstr>
      <vt:lpstr>Modellazione braccia: Analisi dinamica</vt:lpstr>
      <vt:lpstr>Modellazione braccia: Analisi dinamica</vt:lpstr>
      <vt:lpstr>Modellazione end-effector</vt:lpstr>
      <vt:lpstr>Modellazione su Adams</vt:lpstr>
      <vt:lpstr>Confronto modellazione sperimentale e Adams</vt:lpstr>
      <vt:lpstr>Analisi cinetostatica</vt:lpstr>
      <vt:lpstr>Attività sperimentale</vt:lpstr>
      <vt:lpstr>Configurazione manipolatore</vt:lpstr>
      <vt:lpstr>Gestione dei messaggi PDO</vt:lpstr>
      <vt:lpstr>Strategie di controllo</vt:lpstr>
      <vt:lpstr>Controllo proporzionale</vt:lpstr>
      <vt:lpstr>Controllo proporzionale e derivativo</vt:lpstr>
      <vt:lpstr>Controllo feed-forward</vt:lpstr>
      <vt:lpstr>Controllo dinamica inversa anello chiuso</vt:lpstr>
      <vt:lpstr>Controllo Robusto</vt:lpstr>
      <vt:lpstr>Implementazione nel sistema reale</vt:lpstr>
      <vt:lpstr>Schema totale</vt:lpstr>
      <vt:lpstr>Interfaccia grafica</vt:lpstr>
      <vt:lpstr>Traiettorie testate</vt:lpstr>
      <vt:lpstr>Schema controllore proporzionale derivativo</vt:lpstr>
      <vt:lpstr>Analisi controllore proporzionale derivativo</vt:lpstr>
      <vt:lpstr>Schema controllore dinamica inversa</vt:lpstr>
      <vt:lpstr>Analisi controllore dinamica inversa </vt:lpstr>
      <vt:lpstr>Schema controllore robusto</vt:lpstr>
      <vt:lpstr>Analisi controllore robusto</vt:lpstr>
      <vt:lpstr>Confronto schemi di controllo</vt:lpstr>
      <vt:lpstr>Conclusione e sviluppi futuri</vt:lpstr>
      <vt:lpstr>Dispositivo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Daniele Ravasio</dc:creator>
  <cp:lastModifiedBy>Daniele Ravasio</cp:lastModifiedBy>
  <cp:revision>102</cp:revision>
  <dcterms:created xsi:type="dcterms:W3CDTF">2021-11-12T09:07:58Z</dcterms:created>
  <dcterms:modified xsi:type="dcterms:W3CDTF">2021-11-12T14:51:23Z</dcterms:modified>
</cp:coreProperties>
</file>

<file path=docProps/thumbnail.jpeg>
</file>